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57831" autoAdjust="0"/>
  </p:normalViewPr>
  <p:slideViewPr>
    <p:cSldViewPr snapToGrid="0">
      <p:cViewPr varScale="1">
        <p:scale>
          <a:sx n="64" d="100"/>
          <a:sy n="64" d="100"/>
        </p:scale>
        <p:origin x="16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79AB6-A111-419D-8002-C16CF6C3E424}" type="datetimeFigureOut">
              <a:rPr lang="en-AU" smtClean="0"/>
              <a:t>16/02/2022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D1618-51EC-4AF6-A07E-5592113089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23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B9F27048-3BB8-F04F-A2D1-877E8BCF84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4E3A52A-822E-6644-938E-B7311DDDD4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D4252493-CA7D-2940-9A03-897051502D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476926-0ED2-1649-99AF-D2AC4D4E7C5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97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B62CB4-EAD6-8C48-8883-62962015E1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859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B62CB4-EAD6-8C48-8883-62962015E1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838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B62CB4-EAD6-8C48-8883-62962015E1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027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B62CB4-EAD6-8C48-8883-62962015E1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41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B62CB4-EAD6-8C48-8883-62962015E1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246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altLang="en-US" dirty="0"/>
          </a:p>
          <a:p>
            <a:endParaRPr lang="en-AU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B62CB4-EAD6-8C48-8883-62962015E1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275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B62CB4-EAD6-8C48-8883-62962015E1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82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B62CB4-EAD6-8C48-8883-62962015E1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418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B62CB4-EAD6-8C48-8883-62962015E1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228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B62CB4-EAD6-8C48-8883-62962015E1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72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B62CB4-EAD6-8C48-8883-62962015E1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168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B62CB4-EAD6-8C48-8883-62962015E1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822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B62CB4-EAD6-8C48-8883-62962015E1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266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B62CB4-EAD6-8C48-8883-62962015E1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268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17C203-F17B-5A4A-8F59-090E130D382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687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>
            <a:extLst>
              <a:ext uri="{FF2B5EF4-FFF2-40B4-BE49-F238E27FC236}">
                <a16:creationId xmlns:a16="http://schemas.microsoft.com/office/drawing/2014/main" id="{5E9E8EC8-B22E-C241-8398-3E6C067FBF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>
            <a:extLst>
              <a:ext uri="{FF2B5EF4-FFF2-40B4-BE49-F238E27FC236}">
                <a16:creationId xmlns:a16="http://schemas.microsoft.com/office/drawing/2014/main" id="{66FD22DC-5817-934D-B179-50578B8728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b="1" dirty="0"/>
          </a:p>
          <a:p>
            <a:endParaRPr lang="en-AU" altLang="en-US" dirty="0"/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266AB481-CCB1-9543-9015-5456A83353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DE278B-70EA-1449-A97D-CAAB968B1DF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2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B62CB4-EAD6-8C48-8883-62962015E1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570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B62CB4-EAD6-8C48-8883-62962015E1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787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B62CB4-EAD6-8C48-8883-62962015E1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93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B62CB4-EAD6-8C48-8883-62962015E1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291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B62CB4-EAD6-8C48-8883-62962015E1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57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>
            <a:extLst>
              <a:ext uri="{FF2B5EF4-FFF2-40B4-BE49-F238E27FC236}">
                <a16:creationId xmlns:a16="http://schemas.microsoft.com/office/drawing/2014/main" id="{E9E360F9-6E1B-CF4B-977A-1A7F2C1F28A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" y="1"/>
            <a:ext cx="12187767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pic>
        <p:nvPicPr>
          <p:cNvPr id="5" name="Picture 27">
            <a:extLst>
              <a:ext uri="{FF2B5EF4-FFF2-40B4-BE49-F238E27FC236}">
                <a16:creationId xmlns:a16="http://schemas.microsoft.com/office/drawing/2014/main" id="{8B80858B-4888-7F4C-8E84-4B00E115B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3">
            <a:extLst>
              <a:ext uri="{FF2B5EF4-FFF2-40B4-BE49-F238E27FC236}">
                <a16:creationId xmlns:a16="http://schemas.microsoft.com/office/drawing/2014/main" id="{B45F127A-70D3-7349-9750-361C1E0BE8AC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3200400"/>
            <a:ext cx="121920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7" name="Line 15">
            <a:extLst>
              <a:ext uri="{FF2B5EF4-FFF2-40B4-BE49-F238E27FC236}">
                <a16:creationId xmlns:a16="http://schemas.microsoft.com/office/drawing/2014/main" id="{863A711A-1DEA-A840-8AB9-7FB9CB66E261}"/>
              </a:ext>
            </a:extLst>
          </p:cNvPr>
          <p:cNvSpPr>
            <a:spLocks noChangeShapeType="1"/>
          </p:cNvSpPr>
          <p:nvPr/>
        </p:nvSpPr>
        <p:spPr bwMode="gray">
          <a:xfrm>
            <a:off x="0" y="3200400"/>
            <a:ext cx="121920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F509F94F-8C6B-7A4C-897E-92DC20774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pic>
        <p:nvPicPr>
          <p:cNvPr id="9" name="Picture 31" descr="CL_Logo_RGB_PNG">
            <a:extLst>
              <a:ext uri="{FF2B5EF4-FFF2-40B4-BE49-F238E27FC236}">
                <a16:creationId xmlns:a16="http://schemas.microsoft.com/office/drawing/2014/main" id="{F83E7A51-CDC3-EA4B-B7E1-80484E3BA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017934" y="5002213"/>
            <a:ext cx="3596217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09600" y="3365500"/>
            <a:ext cx="10972800" cy="304800"/>
          </a:xfrm>
          <a:solidFill>
            <a:schemeClr val="accent1"/>
          </a:solidFill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09600" y="1143000"/>
            <a:ext cx="10972800" cy="1828800"/>
          </a:xfrm>
        </p:spPr>
        <p:txBody>
          <a:bodyPr anchor="b"/>
          <a:lstStyle>
            <a:lvl1pPr>
              <a:lnSpc>
                <a:spcPts val="42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5920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4652BA-131D-AE45-98C5-D4E62A27B3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F3A79-D426-874C-AE14-7A0A10E79621}" type="datetimeFigureOut">
              <a:rPr lang="en-US" altLang="en-US"/>
              <a:pPr>
                <a:defRPr/>
              </a:pPr>
              <a:t>2/16/2022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4C00F2-05DB-D147-979A-32D29E39048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98F1F-BF5E-274A-B187-617DC75A07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45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2814"/>
            <a:ext cx="2743200" cy="48783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2814"/>
            <a:ext cx="8026400" cy="4878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4801D4-221A-764A-A7E3-88AF44325C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855DE-0B2D-054D-9B5A-B15288BB718E}" type="datetimeFigureOut">
              <a:rPr lang="en-US" altLang="en-US"/>
              <a:pPr>
                <a:defRPr/>
              </a:pPr>
              <a:t>2/16/2022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D8D7A2-9C31-F74D-8982-48C1375AF46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25DC8-4D12-0645-895B-C2573C958A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253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2813"/>
            <a:ext cx="1097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76400"/>
            <a:ext cx="10972800" cy="4114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8DC821-3C47-424F-A38F-03B1F711E9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E31DA-EFDC-7D4A-A405-70F7A4930E9A}" type="datetimeFigureOut">
              <a:rPr lang="en-US" altLang="en-US"/>
              <a:pPr>
                <a:defRPr/>
              </a:pPr>
              <a:t>2/16/2022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0007122-AD72-6F48-986C-87106594B17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31511-30F7-8749-810C-10AAE90FB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49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67CDAD-E304-3147-907C-9274CBE86E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84462-574B-4F48-AC34-6EA4CDD2362D}" type="datetimeFigureOut">
              <a:rPr lang="en-US" altLang="en-US"/>
              <a:pPr>
                <a:defRPr/>
              </a:pPr>
              <a:t>2/16/2022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753A09F-B74C-FD47-8990-08B9602B249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7FA0A-6045-6448-A5D7-EDBAE5774D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41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4E44E4-A79D-F240-BD59-9F15D9C32A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20FBC-5005-584E-B816-054B35DD31D7}" type="datetimeFigureOut">
              <a:rPr lang="en-US" altLang="en-US"/>
              <a:pPr>
                <a:defRPr/>
              </a:pPr>
              <a:t>2/16/2022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0F6D76A-B8A3-C44E-80B0-1603E0ADF15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E359A-BD23-B84C-ABB5-99CD20AE87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283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7AE71A-E55D-A24E-8E22-973DE38773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C89F5-D985-2F41-8D67-CB2057479C53}" type="datetimeFigureOut">
              <a:rPr lang="en-US" altLang="en-US"/>
              <a:pPr>
                <a:defRPr/>
              </a:pPr>
              <a:t>2/16/2022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AE3BB2-9DD5-AC42-A7A3-D5157348739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64D78-0710-1D44-9E72-6842C3AA12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39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194535F-7F0F-D24B-82F6-D07AAB8843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12180-EA10-7E4B-B6AE-12DD6FF6F156}" type="datetimeFigureOut">
              <a:rPr lang="en-US" altLang="en-US"/>
              <a:pPr>
                <a:defRPr/>
              </a:pPr>
              <a:t>2/16/2022</a:t>
            </a:fld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08E995C-DDC8-8943-912E-F912A046751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E5458-718E-6B43-BCF4-638249CE33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73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A9CC33A-301A-5941-929F-DEA1BFCA55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8AA7F-D064-2D42-87A4-9AED7D59626F}" type="datetimeFigureOut">
              <a:rPr lang="en-US" altLang="en-US"/>
              <a:pPr>
                <a:defRPr/>
              </a:pPr>
              <a:t>2/16/2022</a:t>
            </a:fld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641C08B-FA48-A04E-92C7-AA88DC3724D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226BE-B8BE-CF4F-B350-D1C704B477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71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65E2AEC-746C-F04F-A6FD-0BB373C5D3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4F3D8-BD27-374C-94CD-1E1C72BEA239}" type="datetimeFigureOut">
              <a:rPr lang="en-US" altLang="en-US"/>
              <a:pPr>
                <a:defRPr/>
              </a:pPr>
              <a:t>2/16/2022</a:t>
            </a:fld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9B4DE89-E610-B148-B015-4C9044265DE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3E524-F2D4-E745-A628-BC2DE77B3F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98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75883D-2BB1-CC4A-B491-C27A7BBFDA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E18F2-E1F7-5C45-B4AD-5A6A7C61ECD5}" type="datetimeFigureOut">
              <a:rPr lang="en-US" altLang="en-US"/>
              <a:pPr>
                <a:defRPr/>
              </a:pPr>
              <a:t>2/16/2022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398090-B48E-A142-9D26-BB252EADE75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4FE1C-1D16-0149-9B35-4C7ED5BC82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2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888845-6EB1-E24D-B695-2F37B5D72D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2C287-E052-8841-8A9D-E71F2700E4D8}" type="datetimeFigureOut">
              <a:rPr lang="en-US" altLang="en-US"/>
              <a:pPr>
                <a:defRPr/>
              </a:pPr>
              <a:t>2/16/2022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55DC19-C980-774E-985E-B3650605C39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D591F-83C5-A449-BF08-A7AF7CF075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76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>
            <a:extLst>
              <a:ext uri="{FF2B5EF4-FFF2-40B4-BE49-F238E27FC236}">
                <a16:creationId xmlns:a16="http://schemas.microsoft.com/office/drawing/2014/main" id="{393A10D6-A7C6-D24F-9512-779DC4BEF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0" b="52380"/>
          <a:stretch>
            <a:fillRect/>
          </a:stretch>
        </p:blipFill>
        <p:spPr bwMode="gray">
          <a:xfrm>
            <a:off x="0" y="0"/>
            <a:ext cx="1219411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1">
            <a:extLst>
              <a:ext uri="{FF2B5EF4-FFF2-40B4-BE49-F238E27FC236}">
                <a16:creationId xmlns:a16="http://schemas.microsoft.com/office/drawing/2014/main" id="{A683CE5C-983B-4646-998A-D47CB1CE7972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84214"/>
            <a:ext cx="12192000" cy="109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BAAB4F1A-F2C2-DF48-BD70-B08DF2FE47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76400"/>
            <a:ext cx="1097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D2FA5263-3351-224E-8AD6-E4B3A7217CE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42620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37CDEAC-40B3-CB43-A6FC-5F066C4E77DA}" type="datetimeFigureOut">
              <a:rPr lang="en-US" altLang="en-US"/>
              <a:pPr>
                <a:defRPr/>
              </a:pPr>
              <a:t>2/16/2022</a:t>
            </a:fld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B489C6F-C414-0445-B5D3-DFF0211F40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4262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9CEE11-6220-D743-A07D-084539D311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D5E5BD34-BCEB-A44C-85AC-ED20317789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912813"/>
            <a:ext cx="1097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Rectangle 18">
            <a:extLst>
              <a:ext uri="{FF2B5EF4-FFF2-40B4-BE49-F238E27FC236}">
                <a16:creationId xmlns:a16="http://schemas.microsoft.com/office/drawing/2014/main" id="{AF20DB09-D5F8-E44E-BF55-27CC0475CA54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721476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/>
          </a:p>
        </p:txBody>
      </p:sp>
      <p:pic>
        <p:nvPicPr>
          <p:cNvPr id="1033" name="Picture 29" descr="CL_Logo_RGB_PNG">
            <a:extLst>
              <a:ext uri="{FF2B5EF4-FFF2-40B4-BE49-F238E27FC236}">
                <a16:creationId xmlns:a16="http://schemas.microsoft.com/office/drawing/2014/main" id="{91A7F558-0FBE-804F-A79A-B09D34B415B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734" y="6035676"/>
            <a:ext cx="205951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200"/>
        </a:lnSpc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228600" indent="-227013" algn="l" rtl="0" eaLnBrk="0" fontAlgn="base" hangingPunct="0">
        <a:lnSpc>
          <a:spcPts val="22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449263" indent="-219075" algn="l" rtl="0" eaLnBrk="0" fontAlgn="base" hangingPunct="0">
        <a:lnSpc>
          <a:spcPts val="1800"/>
        </a:lnSpc>
        <a:spcBef>
          <a:spcPct val="50000"/>
        </a:spcBef>
        <a:spcAft>
          <a:spcPct val="0"/>
        </a:spcAft>
        <a:buClr>
          <a:schemeClr val="hlink"/>
        </a:buClr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682625" indent="-231775" algn="l" rtl="0" eaLnBrk="0" fontAlgn="base" hangingPunct="0">
        <a:lnSpc>
          <a:spcPts val="1800"/>
        </a:lnSpc>
        <a:spcBef>
          <a:spcPct val="50000"/>
        </a:spcBef>
        <a:spcAft>
          <a:spcPct val="0"/>
        </a:spcAft>
        <a:buClr>
          <a:schemeClr val="hlink"/>
        </a:buClr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915988" indent="-231775" algn="l" rtl="0" eaLnBrk="0" fontAlgn="base" hangingPunct="0">
        <a:lnSpc>
          <a:spcPts val="1600"/>
        </a:lnSpc>
        <a:spcBef>
          <a:spcPct val="50000"/>
        </a:spcBef>
        <a:spcAft>
          <a:spcPct val="0"/>
        </a:spcAft>
        <a:buClr>
          <a:schemeClr val="hlink"/>
        </a:buClr>
        <a:buChar char="–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1373188" indent="-231775" algn="l" rtl="0" eaLnBrk="1" fontAlgn="base" hangingPunct="1">
        <a:lnSpc>
          <a:spcPts val="1600"/>
        </a:lnSpc>
        <a:spcBef>
          <a:spcPct val="50000"/>
        </a:spcBef>
        <a:spcAft>
          <a:spcPct val="0"/>
        </a:spcAft>
        <a:buClr>
          <a:schemeClr val="hlink"/>
        </a:buClr>
        <a:buChar char="–"/>
        <a:defRPr sz="1400">
          <a:solidFill>
            <a:schemeClr val="tx1"/>
          </a:solidFill>
          <a:latin typeface="+mn-lt"/>
        </a:defRPr>
      </a:lvl6pPr>
      <a:lvl7pPr marL="1830388" indent="-231775" algn="l" rtl="0" eaLnBrk="1" fontAlgn="base" hangingPunct="1">
        <a:lnSpc>
          <a:spcPts val="1600"/>
        </a:lnSpc>
        <a:spcBef>
          <a:spcPct val="50000"/>
        </a:spcBef>
        <a:spcAft>
          <a:spcPct val="0"/>
        </a:spcAft>
        <a:buClr>
          <a:schemeClr val="hlink"/>
        </a:buClr>
        <a:buChar char="–"/>
        <a:defRPr sz="1400">
          <a:solidFill>
            <a:schemeClr val="tx1"/>
          </a:solidFill>
          <a:latin typeface="+mn-lt"/>
        </a:defRPr>
      </a:lvl7pPr>
      <a:lvl8pPr marL="2287588" indent="-231775" algn="l" rtl="0" eaLnBrk="1" fontAlgn="base" hangingPunct="1">
        <a:lnSpc>
          <a:spcPts val="1600"/>
        </a:lnSpc>
        <a:spcBef>
          <a:spcPct val="50000"/>
        </a:spcBef>
        <a:spcAft>
          <a:spcPct val="0"/>
        </a:spcAft>
        <a:buClr>
          <a:schemeClr val="hlink"/>
        </a:buClr>
        <a:buChar char="–"/>
        <a:defRPr sz="1400">
          <a:solidFill>
            <a:schemeClr val="tx1"/>
          </a:solidFill>
          <a:latin typeface="+mn-lt"/>
        </a:defRPr>
      </a:lvl8pPr>
      <a:lvl9pPr marL="2744788" indent="-231775" algn="l" rtl="0" eaLnBrk="1" fontAlgn="base" hangingPunct="1">
        <a:lnSpc>
          <a:spcPts val="1600"/>
        </a:lnSpc>
        <a:spcBef>
          <a:spcPct val="50000"/>
        </a:spcBef>
        <a:spcAft>
          <a:spcPct val="0"/>
        </a:spcAft>
        <a:buClr>
          <a:schemeClr val="hlink"/>
        </a:buClr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269EFB36-5DEC-474C-B574-261A655105A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76400" y="1981201"/>
            <a:ext cx="7772400" cy="860425"/>
          </a:xfrm>
        </p:spPr>
        <p:txBody>
          <a:bodyPr/>
          <a:lstStyle/>
          <a:p>
            <a:pPr eaLnBrk="1" hangingPunct="1"/>
            <a:r>
              <a:rPr lang="en-US" altLang="en-US">
                <a:cs typeface="Arial" panose="020B0604020202020204" pitchFamily="34" charset="0"/>
              </a:rPr>
              <a:t>DNA Replication</a:t>
            </a:r>
          </a:p>
        </p:txBody>
      </p:sp>
    </p:spTree>
    <p:extLst>
      <p:ext uri="{BB962C8B-B14F-4D97-AF65-F5344CB8AC3E}">
        <p14:creationId xmlns:p14="http://schemas.microsoft.com/office/powerpoint/2010/main" val="8918559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B7470E9F-8AB1-4745-B787-BB744C192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361" y="1676401"/>
            <a:ext cx="86106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AU" altLang="en-US" sz="2000" b="1" dirty="0">
                <a:solidFill>
                  <a:srgbClr val="013658"/>
                </a:solidFill>
              </a:rPr>
              <a:t>Step 1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altLang="en-US" sz="2000" dirty="0">
                <a:solidFill>
                  <a:srgbClr val="000000"/>
                </a:solidFill>
              </a:rPr>
              <a:t>The unwinding of the DNA strands by DNA helicase forms a </a:t>
            </a:r>
            <a:r>
              <a:rPr lang="en-AU" sz="2000" dirty="0">
                <a:solidFill>
                  <a:srgbClr val="000000"/>
                </a:solidFill>
              </a:rPr>
              <a:t>junction between the unwound single strands of DNA and the intact double helix called a </a:t>
            </a:r>
            <a:r>
              <a:rPr lang="en-AU" sz="2000" dirty="0">
                <a:solidFill>
                  <a:srgbClr val="FF0000"/>
                </a:solidFill>
              </a:rPr>
              <a:t>replication fork </a:t>
            </a:r>
            <a:endParaRPr lang="en-AU" sz="2000" dirty="0">
              <a:solidFill>
                <a:srgbClr val="000000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0000"/>
                </a:solidFill>
              </a:rPr>
              <a:t>The replication fork moves along the parental DNA strand so there is a continuous unwinding of the parental strands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0000"/>
                </a:solidFill>
              </a:rPr>
              <a:t>These parental strands provide a ‘template’ for the new strand’s synthesis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31F0D28-58D8-174A-BFC6-C608C7615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4267200"/>
            <a:ext cx="4310743" cy="241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417149F-9135-C140-99FF-09445E22709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005361" y="11430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AU" sz="2400" b="1" kern="0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3: </a:t>
            </a:r>
            <a:r>
              <a:rPr lang="en-AU" b="1" kern="0" dirty="0">
                <a:solidFill>
                  <a:srgbClr val="013658"/>
                </a:solidFill>
                <a:latin typeface="Arial"/>
              </a:rPr>
              <a:t>Describe the process of DNA replication</a:t>
            </a:r>
            <a: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b="1" kern="0" dirty="0">
              <a:solidFill>
                <a:srgbClr val="01365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289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>
            <a:extLst>
              <a:ext uri="{FF2B5EF4-FFF2-40B4-BE49-F238E27FC236}">
                <a16:creationId xmlns:a16="http://schemas.microsoft.com/office/drawing/2014/main" id="{055EE96F-2DB9-4646-9835-F9D73F084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590675"/>
            <a:ext cx="7848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altLang="en-US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3" name="TextBox 1">
            <a:extLst>
              <a:ext uri="{FF2B5EF4-FFF2-40B4-BE49-F238E27FC236}">
                <a16:creationId xmlns:a16="http://schemas.microsoft.com/office/drawing/2014/main" id="{921CD151-D848-044B-9C01-7C699C0E9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914525"/>
            <a:ext cx="3678238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AU" altLang="en-US" sz="2000" b="1" dirty="0">
                <a:solidFill>
                  <a:srgbClr val="013658"/>
                </a:solidFill>
              </a:rPr>
              <a:t>Step 2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endParaRPr lang="en-AU" altLang="en-US" sz="2000" b="1" dirty="0">
              <a:solidFill>
                <a:srgbClr val="013658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altLang="en-US" sz="2000" dirty="0">
                <a:solidFill>
                  <a:srgbClr val="000000"/>
                </a:solidFill>
              </a:rPr>
              <a:t>The enzyme </a:t>
            </a:r>
            <a:r>
              <a:rPr lang="en-AU" altLang="en-US" sz="2000" dirty="0">
                <a:solidFill>
                  <a:srgbClr val="FF0000"/>
                </a:solidFill>
              </a:rPr>
              <a:t>RNA primase </a:t>
            </a:r>
            <a:r>
              <a:rPr lang="en-AU" altLang="en-US" sz="2000" dirty="0">
                <a:solidFill>
                  <a:srgbClr val="000000"/>
                </a:solidFill>
              </a:rPr>
              <a:t>attaches a short sequence of RNA nucleotides, known as a primer to the template strands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altLang="en-US" sz="2000" dirty="0">
                <a:solidFill>
                  <a:srgbClr val="000000"/>
                </a:solidFill>
              </a:rPr>
              <a:t>This short stretch of RNA provides nucleotides that DNA polymerase can extend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altLang="en-US" sz="2000" dirty="0">
              <a:solidFill>
                <a:srgbClr val="0000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E636C5-6778-8140-9651-54FDCA274A0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676400" y="152400"/>
            <a:ext cx="45720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DNA replication − process</a:t>
            </a:r>
          </a:p>
        </p:txBody>
      </p:sp>
      <p:pic>
        <p:nvPicPr>
          <p:cNvPr id="10245" name="Picture 2">
            <a:extLst>
              <a:ext uri="{FF2B5EF4-FFF2-40B4-BE49-F238E27FC236}">
                <a16:creationId xmlns:a16="http://schemas.microsoft.com/office/drawing/2014/main" id="{A5D8AC20-4720-8D4D-975D-001FADA37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14525"/>
            <a:ext cx="3906838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55453EF-BE4A-FF49-AE90-9B822661C94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005361" y="12954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AU" sz="2400" b="1" kern="0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3: </a:t>
            </a:r>
            <a:r>
              <a:rPr lang="en-AU" b="1" kern="0" dirty="0">
                <a:solidFill>
                  <a:srgbClr val="013658"/>
                </a:solidFill>
                <a:latin typeface="Arial"/>
              </a:rPr>
              <a:t>Describe the process of DNA replication</a:t>
            </a:r>
            <a: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b="1" kern="0" dirty="0">
              <a:solidFill>
                <a:srgbClr val="01365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986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26DAC63E-5965-7B48-B40F-B7485A678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361" y="1676400"/>
            <a:ext cx="386203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en-US" sz="2000" b="1" dirty="0">
                <a:solidFill>
                  <a:srgbClr val="013658"/>
                </a:solidFill>
              </a:rPr>
              <a:t>Step 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altLang="en-US" sz="2000" b="1" dirty="0">
              <a:solidFill>
                <a:srgbClr val="013658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altLang="en-US" sz="2000" dirty="0">
              <a:solidFill>
                <a:srgbClr val="013658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en-US" sz="2000" dirty="0">
                <a:solidFill>
                  <a:srgbClr val="FF0000"/>
                </a:solidFill>
              </a:rPr>
              <a:t>DNA polymerase </a:t>
            </a:r>
            <a:r>
              <a:rPr lang="en-AU" altLang="en-US" sz="2000" dirty="0">
                <a:solidFill>
                  <a:srgbClr val="000000"/>
                </a:solidFill>
              </a:rPr>
              <a:t>attaches to the DNA template strands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5467F28-5935-C943-9C2C-18CAC5DCCA8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676400" y="152400"/>
            <a:ext cx="45720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DNA replication − process</a:t>
            </a: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7B297629-BF6D-434D-AD6A-50BDEF684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02895"/>
            <a:ext cx="2971800" cy="224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C2D837D-77DD-9A4C-B25F-8AD332A1097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005361" y="11430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AU" sz="2400" b="1" kern="0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3: </a:t>
            </a:r>
            <a:r>
              <a:rPr lang="en-AU" b="1" kern="0" dirty="0">
                <a:solidFill>
                  <a:srgbClr val="013658"/>
                </a:solidFill>
                <a:latin typeface="Arial"/>
              </a:rPr>
              <a:t>Describe the process of DNA replication</a:t>
            </a:r>
            <a: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b="1" kern="0" dirty="0">
              <a:solidFill>
                <a:srgbClr val="013658"/>
              </a:solidFill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B5BEC6-D2B7-754E-AE41-B683666D52D0}"/>
              </a:ext>
            </a:extLst>
          </p:cNvPr>
          <p:cNvSpPr txBox="1"/>
          <p:nvPr/>
        </p:nvSpPr>
        <p:spPr>
          <a:xfrm>
            <a:off x="1776760" y="4074856"/>
            <a:ext cx="8662640" cy="255454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00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NOTE : Key features of DNA polymerases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AU" sz="200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Always needs a template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AU" sz="200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Can’t start making DNA from scratch, but requires a pre-existing chain or a short stretch of nucleotides called a primer (starter)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AU" sz="200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It also only synthesises DNA in one direction from a 5’ to 3’ direction 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AU" sz="200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They proofread or check their work by removing the vast majority of ‘wrong’ nucleotides that are accidentally added to the chain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460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26DAC63E-5965-7B48-B40F-B7485A678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828801"/>
            <a:ext cx="4419600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AU" altLang="en-US" sz="2000" b="1" dirty="0">
                <a:solidFill>
                  <a:srgbClr val="013658"/>
                </a:solidFill>
              </a:rPr>
              <a:t>Step 3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endParaRPr lang="en-AU" altLang="en-US" sz="2000" dirty="0">
              <a:solidFill>
                <a:srgbClr val="013658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0000"/>
                </a:solidFill>
              </a:rPr>
              <a:t>Within the nucleus, stockpiles of free nucleotides in the nucleoplasm attach to the exposed bases according to the base-pairing rule with the help of the enzyme </a:t>
            </a:r>
            <a:r>
              <a:rPr lang="en-AU" sz="2000" dirty="0">
                <a:solidFill>
                  <a:srgbClr val="FF0000"/>
                </a:solidFill>
              </a:rPr>
              <a:t>DNA polymerase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altLang="en-US" sz="2000" dirty="0">
                <a:solidFill>
                  <a:srgbClr val="000000"/>
                </a:solidFill>
              </a:rPr>
              <a:t>Synthesis of the new daughter strand is in a 5’ to 3’ direction.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altLang="en-US" sz="2000" dirty="0">
                <a:solidFill>
                  <a:srgbClr val="000000"/>
                </a:solidFill>
              </a:rPr>
              <a:t>Adenine pairs with thymine, and cytosine pairs with guanine.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5467F28-5935-C943-9C2C-18CAC5DCCA8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676400" y="152400"/>
            <a:ext cx="45720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DNA replication − process</a:t>
            </a: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7B297629-BF6D-434D-AD6A-50BDEF684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33601"/>
            <a:ext cx="4259262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C2D837D-77DD-9A4C-B25F-8AD332A1097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005361" y="12954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AU" sz="2400" b="1" kern="0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3: </a:t>
            </a:r>
            <a:r>
              <a:rPr lang="en-AU" b="1" kern="0" dirty="0">
                <a:solidFill>
                  <a:srgbClr val="013658"/>
                </a:solidFill>
                <a:latin typeface="Arial"/>
              </a:rPr>
              <a:t>Describe the process of DNA replication</a:t>
            </a:r>
            <a: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b="1" kern="0" dirty="0">
              <a:solidFill>
                <a:srgbClr val="01365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006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9C24EC9-6F59-C047-A2E9-8372BF7A81D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33600" y="1219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AU" sz="2400" b="1" kern="0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3: </a:t>
            </a:r>
            <a:r>
              <a:rPr lang="en-AU" b="1" kern="0" dirty="0">
                <a:solidFill>
                  <a:srgbClr val="013658"/>
                </a:solidFill>
                <a:latin typeface="Arial"/>
              </a:rPr>
              <a:t>Describe the process of DNA replication</a:t>
            </a:r>
            <a: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b="1" kern="0" dirty="0">
              <a:solidFill>
                <a:srgbClr val="013658"/>
              </a:solidFill>
              <a:latin typeface="Arial"/>
            </a:endParaRPr>
          </a:p>
        </p:txBody>
      </p:sp>
      <p:pic>
        <p:nvPicPr>
          <p:cNvPr id="8196" name="Picture 4" descr="Molecular mechanism of DNA replication (article) | Khan Academy">
            <a:extLst>
              <a:ext uri="{FF2B5EF4-FFF2-40B4-BE49-F238E27FC236}">
                <a16:creationId xmlns:a16="http://schemas.microsoft.com/office/drawing/2014/main" id="{D6AB9AFD-43F2-7F44-AADB-426975322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057401"/>
            <a:ext cx="7086600" cy="378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26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>
            <a:extLst>
              <a:ext uri="{FF2B5EF4-FFF2-40B4-BE49-F238E27FC236}">
                <a16:creationId xmlns:a16="http://schemas.microsoft.com/office/drawing/2014/main" id="{761CDF78-8D61-FA42-A1D1-FF312E2B3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438401"/>
            <a:ext cx="36576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en-US" sz="2000" b="1" dirty="0">
                <a:solidFill>
                  <a:srgbClr val="013658"/>
                </a:solidFill>
              </a:rPr>
              <a:t>Step 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altLang="en-US" sz="2000" b="1" dirty="0">
              <a:solidFill>
                <a:srgbClr val="013658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000" dirty="0">
                <a:solidFill>
                  <a:srgbClr val="000000"/>
                </a:solidFill>
              </a:rPr>
              <a:t>On the </a:t>
            </a:r>
            <a:r>
              <a:rPr lang="en-AU" sz="2000" dirty="0">
                <a:solidFill>
                  <a:srgbClr val="FF0000"/>
                </a:solidFill>
              </a:rPr>
              <a:t>leading strand</a:t>
            </a:r>
            <a:r>
              <a:rPr lang="en-AU" sz="2000" dirty="0">
                <a:solidFill>
                  <a:srgbClr val="000000"/>
                </a:solidFill>
              </a:rPr>
              <a:t>, </a:t>
            </a:r>
            <a:r>
              <a:rPr lang="en-AU" sz="2000" dirty="0">
                <a:solidFill>
                  <a:srgbClr val="FF0000"/>
                </a:solidFill>
              </a:rPr>
              <a:t>DNA polymerase </a:t>
            </a:r>
            <a:r>
              <a:rPr lang="en-AU" sz="2000" dirty="0">
                <a:solidFill>
                  <a:srgbClr val="000000"/>
                </a:solidFill>
              </a:rPr>
              <a:t>is moving towards the replication fork and synthesis is continuous in a 5’ to 3’ direction, meaning </a:t>
            </a:r>
            <a:r>
              <a:rPr lang="en-AU" sz="2000" dirty="0">
                <a:solidFill>
                  <a:srgbClr val="FF0000"/>
                </a:solidFill>
              </a:rPr>
              <a:t>DNA polymerase </a:t>
            </a:r>
            <a:r>
              <a:rPr lang="en-AU" sz="2000" dirty="0">
                <a:solidFill>
                  <a:srgbClr val="000000"/>
                </a:solidFill>
              </a:rPr>
              <a:t>adds nucleotides continuously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altLang="en-US" sz="2000" b="1" dirty="0">
              <a:solidFill>
                <a:srgbClr val="013658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CFA3AF-8676-DE49-A167-152CEA5949F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676400" y="152400"/>
            <a:ext cx="45720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DNA replication − process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8C42B4-AA44-C748-AC00-5E684595480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33600" y="11430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AU" sz="2400" b="1" kern="0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3: </a:t>
            </a:r>
            <a:r>
              <a:rPr lang="en-AU" b="1" kern="0" dirty="0">
                <a:solidFill>
                  <a:srgbClr val="013658"/>
                </a:solidFill>
                <a:latin typeface="Arial"/>
              </a:rPr>
              <a:t>Describe the process of DNA replication</a:t>
            </a:r>
            <a: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b="1" kern="0" dirty="0">
              <a:solidFill>
                <a:srgbClr val="013658"/>
              </a:solidFill>
              <a:latin typeface="Arial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1827019-4E77-EA46-A198-4018DC6E9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5662" y="2664926"/>
            <a:ext cx="4824963" cy="271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58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>
            <a:extLst>
              <a:ext uri="{FF2B5EF4-FFF2-40B4-BE49-F238E27FC236}">
                <a16:creationId xmlns:a16="http://schemas.microsoft.com/office/drawing/2014/main" id="{761CDF78-8D61-FA42-A1D1-FF312E2B3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133600"/>
            <a:ext cx="3657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AU" altLang="en-US" sz="2000" b="1" dirty="0">
                <a:solidFill>
                  <a:srgbClr val="013658"/>
                </a:solidFill>
              </a:rPr>
              <a:t>Step 3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endParaRPr lang="en-AU" altLang="en-US" sz="2000" b="1" dirty="0">
              <a:solidFill>
                <a:srgbClr val="013658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0000"/>
                </a:solidFill>
              </a:rPr>
              <a:t>On the </a:t>
            </a:r>
            <a:r>
              <a:rPr lang="en-AU" sz="2000" dirty="0">
                <a:solidFill>
                  <a:srgbClr val="FF0000"/>
                </a:solidFill>
              </a:rPr>
              <a:t>lagging strand</a:t>
            </a:r>
            <a:r>
              <a:rPr lang="en-AU" sz="2000" dirty="0">
                <a:solidFill>
                  <a:srgbClr val="000000"/>
                </a:solidFill>
              </a:rPr>
              <a:t>, </a:t>
            </a:r>
            <a:r>
              <a:rPr lang="en-AU" sz="2000" dirty="0">
                <a:solidFill>
                  <a:srgbClr val="FF0000"/>
                </a:solidFill>
              </a:rPr>
              <a:t>DNA polymerase </a:t>
            </a:r>
            <a:r>
              <a:rPr lang="en-AU" sz="2000" dirty="0">
                <a:solidFill>
                  <a:srgbClr val="000000"/>
                </a:solidFill>
              </a:rPr>
              <a:t>is moving away from the replication fork in a 5’ to 3’ direction and copying is discontinuous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0000"/>
                </a:solidFill>
              </a:rPr>
              <a:t>Lagging strand is formed in fragments called </a:t>
            </a:r>
            <a:r>
              <a:rPr lang="en-AU" sz="2000" dirty="0">
                <a:solidFill>
                  <a:srgbClr val="FF0000"/>
                </a:solidFill>
              </a:rPr>
              <a:t>Okazaki fragments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endParaRPr lang="en-AU" altLang="en-US" sz="2000" b="1" dirty="0">
              <a:solidFill>
                <a:srgbClr val="013658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CFA3AF-8676-DE49-A167-152CEA5949F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676400" y="152400"/>
            <a:ext cx="45720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DNA replication − process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8C42B4-AA44-C748-AC00-5E684595480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33600" y="11430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AU" sz="2400" b="1" kern="0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3: </a:t>
            </a:r>
            <a:r>
              <a:rPr lang="en-AU" b="1" kern="0" dirty="0">
                <a:solidFill>
                  <a:srgbClr val="013658"/>
                </a:solidFill>
                <a:latin typeface="Arial"/>
              </a:rPr>
              <a:t>Describe the process of DNA replication</a:t>
            </a:r>
            <a: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b="1" kern="0" dirty="0">
              <a:solidFill>
                <a:srgbClr val="013658"/>
              </a:solidFill>
              <a:latin typeface="Arial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1827019-4E77-EA46-A198-4018DC6E9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9584" y="2743201"/>
            <a:ext cx="4824963" cy="271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6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>
            <a:extLst>
              <a:ext uri="{FF2B5EF4-FFF2-40B4-BE49-F238E27FC236}">
                <a16:creationId xmlns:a16="http://schemas.microsoft.com/office/drawing/2014/main" id="{761CDF78-8D61-FA42-A1D1-FF312E2B3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841242"/>
            <a:ext cx="3835918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AU" altLang="en-US" sz="2000" b="1" dirty="0">
                <a:solidFill>
                  <a:srgbClr val="013658"/>
                </a:solidFill>
              </a:rPr>
              <a:t>Step 3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endParaRPr lang="en-AU" altLang="en-US" sz="2000" b="1" dirty="0">
              <a:solidFill>
                <a:srgbClr val="013658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FF0000"/>
                </a:solidFill>
              </a:rPr>
              <a:t>Okazaki fragments </a:t>
            </a:r>
            <a:r>
              <a:rPr lang="en-AU" sz="2000" dirty="0">
                <a:solidFill>
                  <a:srgbClr val="000000"/>
                </a:solidFill>
              </a:rPr>
              <a:t>are formed because </a:t>
            </a:r>
            <a:r>
              <a:rPr lang="en-AU" sz="2000" dirty="0">
                <a:solidFill>
                  <a:srgbClr val="FF0000"/>
                </a:solidFill>
              </a:rPr>
              <a:t>DNA polymerase </a:t>
            </a:r>
            <a:r>
              <a:rPr lang="en-AU" sz="2000" dirty="0">
                <a:solidFill>
                  <a:srgbClr val="000000"/>
                </a:solidFill>
              </a:rPr>
              <a:t>lays down nucleotides from a 5’ to 3’ direction away from the replication fork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FF0000"/>
                </a:solidFill>
              </a:rPr>
              <a:t>RNA </a:t>
            </a:r>
            <a:r>
              <a:rPr lang="en-AU" sz="2000" dirty="0">
                <a:solidFill>
                  <a:srgbClr val="FF0000"/>
                </a:solidFill>
              </a:rPr>
              <a:t>Primase </a:t>
            </a:r>
            <a:r>
              <a:rPr lang="en-AU" sz="2000" dirty="0">
                <a:solidFill>
                  <a:srgbClr val="000000"/>
                </a:solidFill>
              </a:rPr>
              <a:t>adds </a:t>
            </a:r>
            <a:r>
              <a:rPr lang="en-AU" sz="2000" dirty="0">
                <a:solidFill>
                  <a:srgbClr val="FF0000"/>
                </a:solidFill>
              </a:rPr>
              <a:t>primers</a:t>
            </a:r>
            <a:r>
              <a:rPr lang="en-AU" sz="2000" dirty="0">
                <a:solidFill>
                  <a:srgbClr val="000000"/>
                </a:solidFill>
              </a:rPr>
              <a:t> at intervals along the lagging strand and</a:t>
            </a:r>
            <a:r>
              <a:rPr lang="en-AU" sz="2000" dirty="0">
                <a:solidFill>
                  <a:srgbClr val="FF0000"/>
                </a:solidFill>
              </a:rPr>
              <a:t> DNA Polymerase </a:t>
            </a:r>
            <a:r>
              <a:rPr lang="en-AU" sz="2000" dirty="0">
                <a:solidFill>
                  <a:srgbClr val="000000"/>
                </a:solidFill>
              </a:rPr>
              <a:t>adds nucleotides between </a:t>
            </a:r>
            <a:r>
              <a:rPr lang="en-AU" sz="2000" dirty="0">
                <a:solidFill>
                  <a:srgbClr val="FF0000"/>
                </a:solidFill>
              </a:rPr>
              <a:t>primers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2000" dirty="0">
              <a:solidFill>
                <a:srgbClr val="FF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endParaRPr lang="en-AU" altLang="en-US" sz="2000" b="1" dirty="0">
              <a:solidFill>
                <a:srgbClr val="013658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CFA3AF-8676-DE49-A167-152CEA5949F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676400" y="152400"/>
            <a:ext cx="45720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DNA replication − process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8C42B4-AA44-C748-AC00-5E684595480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33600" y="11430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AU" sz="2400" b="1" kern="0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3: </a:t>
            </a:r>
            <a:r>
              <a:rPr lang="en-AU" b="1" kern="0" dirty="0">
                <a:solidFill>
                  <a:srgbClr val="013658"/>
                </a:solidFill>
                <a:latin typeface="Arial"/>
              </a:rPr>
              <a:t>Describe the process of DNA replication</a:t>
            </a:r>
            <a: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b="1" kern="0" dirty="0">
              <a:solidFill>
                <a:srgbClr val="013658"/>
              </a:solidFill>
              <a:latin typeface="Arial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1827019-4E77-EA46-A198-4018DC6E9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2926" y="2070477"/>
            <a:ext cx="4824963" cy="271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92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>
            <a:extLst>
              <a:ext uri="{FF2B5EF4-FFF2-40B4-BE49-F238E27FC236}">
                <a16:creationId xmlns:a16="http://schemas.microsoft.com/office/drawing/2014/main" id="{761CDF78-8D61-FA42-A1D1-FF312E2B3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151727"/>
            <a:ext cx="7696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en-US" sz="2000" b="1" dirty="0">
                <a:solidFill>
                  <a:srgbClr val="013658"/>
                </a:solidFill>
              </a:rPr>
              <a:t>Step 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altLang="en-US" sz="2000" b="1" dirty="0">
              <a:solidFill>
                <a:srgbClr val="013658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000" dirty="0">
                <a:solidFill>
                  <a:srgbClr val="000000"/>
                </a:solidFill>
              </a:rPr>
              <a:t>Then </a:t>
            </a:r>
            <a:r>
              <a:rPr lang="en-AU" sz="2000" dirty="0">
                <a:solidFill>
                  <a:srgbClr val="FF0000"/>
                </a:solidFill>
              </a:rPr>
              <a:t>DNA polymerase </a:t>
            </a:r>
            <a:r>
              <a:rPr lang="en-AU" sz="2000" dirty="0">
                <a:solidFill>
                  <a:srgbClr val="000000"/>
                </a:solidFill>
              </a:rPr>
              <a:t>removes </a:t>
            </a:r>
            <a:r>
              <a:rPr lang="en-AU" sz="2000" dirty="0">
                <a:solidFill>
                  <a:srgbClr val="FF0000"/>
                </a:solidFill>
              </a:rPr>
              <a:t>RNA primers </a:t>
            </a:r>
            <a:r>
              <a:rPr lang="en-AU" sz="2000" dirty="0">
                <a:solidFill>
                  <a:srgbClr val="000000"/>
                </a:solidFill>
              </a:rPr>
              <a:t>which is a short strand of RNA and replaces it with DNA nucleotides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altLang="en-US" sz="2000" b="1" dirty="0">
              <a:solidFill>
                <a:srgbClr val="013658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CFA3AF-8676-DE49-A167-152CEA5949F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676400" y="152400"/>
            <a:ext cx="45720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DNA replication − process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8C42B4-AA44-C748-AC00-5E684595480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33600" y="11430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AU" sz="2400" b="1" kern="0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3: </a:t>
            </a:r>
            <a:r>
              <a:rPr lang="en-AU" b="1" kern="0" dirty="0">
                <a:solidFill>
                  <a:srgbClr val="013658"/>
                </a:solidFill>
                <a:latin typeface="Arial"/>
              </a:rPr>
              <a:t>Describe the process of DNA replication</a:t>
            </a:r>
            <a: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b="1" kern="0" dirty="0">
              <a:solidFill>
                <a:srgbClr val="01365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261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>
            <a:extLst>
              <a:ext uri="{FF2B5EF4-FFF2-40B4-BE49-F238E27FC236}">
                <a16:creationId xmlns:a16="http://schemas.microsoft.com/office/drawing/2014/main" id="{761CDF78-8D61-FA42-A1D1-FF312E2B3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909123"/>
            <a:ext cx="3657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en-US" sz="2000" b="1" dirty="0">
                <a:solidFill>
                  <a:srgbClr val="013658"/>
                </a:solidFill>
              </a:rPr>
              <a:t>Step 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altLang="en-US" sz="2000" b="1" dirty="0">
              <a:solidFill>
                <a:srgbClr val="013658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000" dirty="0">
                <a:solidFill>
                  <a:srgbClr val="000000"/>
                </a:solidFill>
              </a:rPr>
              <a:t>An enzyme called </a:t>
            </a:r>
            <a:r>
              <a:rPr lang="en-AU" sz="2000" dirty="0">
                <a:solidFill>
                  <a:srgbClr val="FF0000"/>
                </a:solidFill>
              </a:rPr>
              <a:t>DNA ligase joins </a:t>
            </a:r>
            <a:r>
              <a:rPr lang="en-AU" sz="2000" dirty="0">
                <a:solidFill>
                  <a:srgbClr val="000000"/>
                </a:solidFill>
              </a:rPr>
              <a:t>the short stretches of nucleotides into a continuous strand that rewinds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CFA3AF-8676-DE49-A167-152CEA5949F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676400" y="152400"/>
            <a:ext cx="45720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DNA replication − process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8C42B4-AA44-C748-AC00-5E684595480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33600" y="11430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AU" sz="2400" b="1" kern="0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3: </a:t>
            </a:r>
            <a:r>
              <a:rPr lang="en-AU" b="1" kern="0" dirty="0">
                <a:solidFill>
                  <a:srgbClr val="013658"/>
                </a:solidFill>
                <a:latin typeface="Arial"/>
              </a:rPr>
              <a:t>Describe the process of DNA replication</a:t>
            </a:r>
            <a: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b="1" kern="0" dirty="0">
              <a:solidFill>
                <a:srgbClr val="013658"/>
              </a:solidFill>
              <a:latin typeface="Arial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074F66B-54F0-F34D-8F28-A3AD91838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2286000"/>
            <a:ext cx="3073465" cy="230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1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3">
            <a:extLst>
              <a:ext uri="{FF2B5EF4-FFF2-40B4-BE49-F238E27FC236}">
                <a16:creationId xmlns:a16="http://schemas.microsoft.com/office/drawing/2014/main" id="{E47396F5-9B5A-9741-887B-649FE38BAB2E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409700"/>
            <a:ext cx="8458200" cy="3180629"/>
            <a:chOff x="933450" y="4648199"/>
            <a:chExt cx="7600950" cy="1617505"/>
          </a:xfrm>
        </p:grpSpPr>
        <p:grpSp>
          <p:nvGrpSpPr>
            <p:cNvPr id="18434" name="Group 4">
              <a:extLst>
                <a:ext uri="{FF2B5EF4-FFF2-40B4-BE49-F238E27FC236}">
                  <a16:creationId xmlns:a16="http://schemas.microsoft.com/office/drawing/2014/main" id="{58C64763-26DE-F642-B661-4699C37402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3450" y="4648199"/>
              <a:ext cx="7600950" cy="1491930"/>
              <a:chOff x="933450" y="4648199"/>
              <a:chExt cx="7600950" cy="1491930"/>
            </a:xfrm>
          </p:grpSpPr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31003892-308E-C446-A29D-43AF4327C69B}"/>
                  </a:ext>
                </a:extLst>
              </p:cNvPr>
              <p:cNvSpPr txBox="1"/>
              <p:nvPr/>
            </p:nvSpPr>
            <p:spPr>
              <a:xfrm>
                <a:off x="933450" y="4648199"/>
                <a:ext cx="7600950" cy="149193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prstClr val="black"/>
                </a:solidFill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AU" sz="240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8439" name="Text Box 27">
                <a:extLst>
                  <a:ext uri="{FF2B5EF4-FFF2-40B4-BE49-F238E27FC236}">
                    <a16:creationId xmlns:a16="http://schemas.microsoft.com/office/drawing/2014/main" id="{1D3A16CB-A671-EF4F-99F9-918D533A2B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3050" y="4672946"/>
                <a:ext cx="5702300" cy="1312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altLang="en-US" sz="22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structural properties of the DNA, including nucleotide composition and pairing and the hydrogen bonds between strands of DNA allow for replication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AU" altLang="en-US" sz="2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altLang="en-US" sz="22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Describe the process of DNA Replication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altLang="en-US" sz="2200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State the enzymes involved in DNA replication and describe their role</a:t>
                </a:r>
              </a:p>
            </p:txBody>
          </p:sp>
        </p:grpSp>
        <p:grpSp>
          <p:nvGrpSpPr>
            <p:cNvPr id="18435" name="Group 5">
              <a:extLst>
                <a:ext uri="{FF2B5EF4-FFF2-40B4-BE49-F238E27FC236}">
                  <a16:creationId xmlns:a16="http://schemas.microsoft.com/office/drawing/2014/main" id="{6E77E0DF-388A-2C4A-AB0C-F9EFDF57CF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9387" y="4701706"/>
              <a:ext cx="1540222" cy="1563998"/>
              <a:chOff x="979387" y="4701706"/>
              <a:chExt cx="1540222" cy="1563998"/>
            </a:xfrm>
          </p:grpSpPr>
          <p:pic>
            <p:nvPicPr>
              <p:cNvPr id="18436" name="Text Box 4">
                <a:extLst>
                  <a:ext uri="{FF2B5EF4-FFF2-40B4-BE49-F238E27FC236}">
                    <a16:creationId xmlns:a16="http://schemas.microsoft.com/office/drawing/2014/main" id="{8216DF7A-5DEF-AF43-AAC1-E0B0DE6E7101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9388" y="5597609"/>
                <a:ext cx="1529034" cy="6680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 Box 31">
                <a:extLst>
                  <a:ext uri="{FF2B5EF4-FFF2-40B4-BE49-F238E27FC236}">
                    <a16:creationId xmlns:a16="http://schemas.microsoft.com/office/drawing/2014/main" id="{9FD29E32-F997-D445-9E79-AA7F41BC98D5}"/>
                  </a:ext>
                </a:extLst>
              </p:cNvPr>
              <p:cNvSpPr txBox="1"/>
              <p:nvPr/>
            </p:nvSpPr>
            <p:spPr>
              <a:xfrm>
                <a:off x="979387" y="4701706"/>
                <a:ext cx="1540222" cy="2191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AU" sz="2200" b="1" dirty="0">
                    <a:ln w="10160" cap="flat" cmpd="sng" algn="ctr">
                      <a:solidFill>
                        <a:srgbClr val="5B9BD5"/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effectLst>
                      <a:outerShdw blurRad="38100" dist="22860" dir="5400000" algn="tl">
                        <a:srgbClr val="000000">
                          <a:alpha val="30000"/>
                        </a:srgbClr>
                      </a:outerShdw>
                    </a:effectLst>
                    <a:latin typeface="Lucida Console" panose="020B060904050402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Syllabus:</a:t>
                </a:r>
                <a:endParaRPr lang="en-AU" sz="2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3513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>
            <a:extLst>
              <a:ext uri="{FF2B5EF4-FFF2-40B4-BE49-F238E27FC236}">
                <a16:creationId xmlns:a16="http://schemas.microsoft.com/office/drawing/2014/main" id="{761CDF78-8D61-FA42-A1D1-FF312E2B3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288" y="1828800"/>
            <a:ext cx="775511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AU" altLang="en-US" sz="2000" b="1" dirty="0">
                <a:solidFill>
                  <a:srgbClr val="013658"/>
                </a:solidFill>
              </a:rPr>
              <a:t>Step 4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endParaRPr lang="en-AU" altLang="en-US" sz="2000" b="1" dirty="0">
              <a:solidFill>
                <a:srgbClr val="013658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altLang="en-US" sz="2000" dirty="0">
                <a:solidFill>
                  <a:srgbClr val="000000"/>
                </a:solidFill>
              </a:rPr>
              <a:t>The result is the production of two identical DNA molecules that are each made of one parent strand and one new daughter strand.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0000"/>
                </a:solidFill>
              </a:rPr>
              <a:t>The new DNA molecules each contain half original and half new material </a:t>
            </a:r>
            <a:endParaRPr lang="en-AU" altLang="en-US" sz="2000" dirty="0">
              <a:solidFill>
                <a:srgbClr val="000000"/>
              </a:solidFill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altLang="en-US" sz="2000" dirty="0">
                <a:solidFill>
                  <a:srgbClr val="000000"/>
                </a:solidFill>
              </a:rPr>
              <a:t>Therefore, the process is described as </a:t>
            </a:r>
            <a:r>
              <a:rPr lang="en-AU" altLang="en-US" sz="2000" b="1" dirty="0">
                <a:solidFill>
                  <a:srgbClr val="000000"/>
                </a:solidFill>
              </a:rPr>
              <a:t>semi-conservative</a:t>
            </a:r>
            <a:r>
              <a:rPr lang="en-AU" altLang="en-US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CFA3AF-8676-DE49-A167-152CEA5949F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676400" y="152400"/>
            <a:ext cx="45720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DNA replication − process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8C42B4-AA44-C748-AC00-5E684595480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33600" y="11430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AU" sz="2400" b="1" kern="0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3: </a:t>
            </a:r>
            <a:r>
              <a:rPr lang="en-AU" b="1" kern="0" dirty="0">
                <a:solidFill>
                  <a:srgbClr val="013658"/>
                </a:solidFill>
                <a:latin typeface="Arial"/>
              </a:rPr>
              <a:t>Describe the process of DNA replication</a:t>
            </a:r>
            <a: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b="1" kern="0" dirty="0">
              <a:solidFill>
                <a:srgbClr val="01365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315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>
            <a:extLst>
              <a:ext uri="{FF2B5EF4-FFF2-40B4-BE49-F238E27FC236}">
                <a16:creationId xmlns:a16="http://schemas.microsoft.com/office/drawing/2014/main" id="{7426DBD8-EC90-C143-B767-D34D1B0E1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218541"/>
            <a:ext cx="29718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en-US" sz="2000" b="1" dirty="0">
                <a:solidFill>
                  <a:srgbClr val="013658"/>
                </a:solidFill>
              </a:rPr>
              <a:t>Step 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altLang="en-US" sz="2000" b="1" dirty="0">
              <a:solidFill>
                <a:srgbClr val="013658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en-US" sz="2000" dirty="0">
                <a:solidFill>
                  <a:srgbClr val="000000"/>
                </a:solidFill>
              </a:rPr>
              <a:t>In eukaryotic organisms, two sister chromatids are now ready for cell division.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altLang="en-US" sz="20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altLang="en-US" sz="2000" dirty="0">
                <a:solidFill>
                  <a:srgbClr val="000000"/>
                </a:solidFill>
              </a:rPr>
              <a:t>In prokaryotes, two circular chromosomes are now ready for binary fission.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F7F2EA0-710F-0842-A6CE-11911FA752E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676400" y="152400"/>
            <a:ext cx="45720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DNA replication − process</a:t>
            </a: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57054AE0-6CDB-D648-B764-7C332B833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423" y="1827213"/>
            <a:ext cx="3751263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17913F3-D21E-E744-8E4F-245B480B340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33600" y="11430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AU" sz="2400" b="1" kern="0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3: </a:t>
            </a:r>
            <a:r>
              <a:rPr lang="en-AU" b="1" kern="0" dirty="0">
                <a:solidFill>
                  <a:srgbClr val="013658"/>
                </a:solidFill>
                <a:latin typeface="Arial"/>
              </a:rPr>
              <a:t>Describe the process of DNA replication</a:t>
            </a:r>
            <a: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b="1" kern="0" dirty="0">
              <a:solidFill>
                <a:srgbClr val="01365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322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0DD4CAB0-3AF6-E44A-B326-0245AB437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590675"/>
            <a:ext cx="7848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altLang="en-US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083FF4-3EC0-0749-8049-5A13CD78EE7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676400" y="152400"/>
            <a:ext cx="45720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DNA replication − </a:t>
            </a:r>
            <a:r>
              <a:rPr lang="en-US" altLang="en-US" sz="2400" b="1" kern="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models</a:t>
            </a:r>
            <a:endParaRPr lang="en-US" altLang="en-US" sz="2400" b="1" kern="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pic>
        <p:nvPicPr>
          <p:cNvPr id="15364" name="Picture 1">
            <a:extLst>
              <a:ext uri="{FF2B5EF4-FFF2-40B4-BE49-F238E27FC236}">
                <a16:creationId xmlns:a16="http://schemas.microsoft.com/office/drawing/2014/main" id="{C18F18EF-FFF3-C34F-A22C-861C25A32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626" y="3046631"/>
            <a:ext cx="5022144" cy="285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9976" r="22694"/>
          <a:stretch/>
        </p:blipFill>
        <p:spPr>
          <a:xfrm>
            <a:off x="2018907" y="2895601"/>
            <a:ext cx="3486150" cy="36021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00" y="1072108"/>
            <a:ext cx="8458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b="1" kern="0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</a:t>
            </a:r>
            <a:r>
              <a:rPr lang="en-AU" sz="2400" b="1" kern="0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3: </a:t>
            </a:r>
            <a:r>
              <a:rPr lang="en-AU" sz="2200" b="1" kern="0" dirty="0">
                <a:solidFill>
                  <a:srgbClr val="0C5C92">
                    <a:lumMod val="75000"/>
                  </a:srgbClr>
                </a:solidFill>
                <a:latin typeface="Arial"/>
                <a:ea typeface="MS PGothic" panose="020B0600070205080204" pitchFamily="34" charset="-128"/>
              </a:rPr>
              <a:t>Evaluate the two models of DNA replication below. State two advantages and disadvantages of each model</a:t>
            </a:r>
            <a:endParaRPr lang="en-AU" sz="2200" dirty="0">
              <a:solidFill>
                <a:srgbClr val="0C5C92">
                  <a:lumMod val="75000"/>
                </a:srgbClr>
              </a:solidFill>
              <a:latin typeface="Arial"/>
              <a:ea typeface="MS PGothic" panose="020B0600070205080204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250584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Model 1</a:t>
            </a:r>
            <a:endParaRPr lang="en-AU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2782" y="260633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Model 2</a:t>
            </a:r>
            <a:endParaRPr lang="en-AU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078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F36095C9-56C7-2D41-BED2-92ED10000C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723900"/>
            <a:ext cx="8229600" cy="685800"/>
          </a:xfrm>
        </p:spPr>
        <p:txBody>
          <a:bodyPr/>
          <a:lstStyle/>
          <a:p>
            <a:r>
              <a:rPr lang="en-US" altLang="en-US"/>
              <a:t>What you need to complete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8CF0E-B397-E647-A1FD-93B1CE6C6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347788"/>
            <a:ext cx="4572000" cy="5105400"/>
          </a:xfrm>
        </p:spPr>
        <p:txBody>
          <a:bodyPr/>
          <a:lstStyle/>
          <a:p>
            <a:pPr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dirty="0"/>
              <a:t>Read Chapter </a:t>
            </a:r>
            <a:r>
              <a:rPr lang="en-US" dirty="0" smtClean="0"/>
              <a:t>3 </a:t>
            </a:r>
            <a:r>
              <a:rPr lang="en-US" dirty="0"/>
              <a:t>Biology WA ATAR Units 3 &amp; 4</a:t>
            </a:r>
          </a:p>
          <a:p>
            <a:pPr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dirty="0"/>
              <a:t>Answer Biology WA ATAR Question Sets</a:t>
            </a:r>
          </a:p>
          <a:p>
            <a:pPr lvl="2">
              <a:spcAft>
                <a:spcPts val="1200"/>
              </a:spcAft>
              <a:defRPr/>
            </a:pPr>
            <a:r>
              <a:rPr lang="en-AU" altLang="en-US" dirty="0" smtClean="0"/>
              <a:t>Set 3.3 pg. 63 Q1 – 5    </a:t>
            </a:r>
          </a:p>
          <a:p>
            <a:pPr lvl="2">
              <a:spcAft>
                <a:spcPts val="1200"/>
              </a:spcAft>
              <a:defRPr/>
            </a:pPr>
            <a:r>
              <a:rPr lang="en-AU" altLang="en-US" dirty="0" smtClean="0"/>
              <a:t>Set </a:t>
            </a:r>
            <a:r>
              <a:rPr lang="en-AU" altLang="en-US" dirty="0"/>
              <a:t>3.4 pg. 65 Q 1 – 4 </a:t>
            </a:r>
          </a:p>
          <a:p>
            <a:pPr lvl="2">
              <a:spcAft>
                <a:spcPts val="1200"/>
              </a:spcAft>
              <a:defRPr/>
            </a:pPr>
            <a:r>
              <a:rPr lang="en-AU" altLang="en-US" dirty="0"/>
              <a:t>Set 3.5a pg. 66 Q 1 – 4 </a:t>
            </a:r>
          </a:p>
          <a:p>
            <a:pPr lvl="2">
              <a:spcAft>
                <a:spcPts val="1200"/>
              </a:spcAft>
              <a:defRPr/>
            </a:pPr>
            <a:r>
              <a:rPr lang="en-AU" altLang="en-US" dirty="0"/>
              <a:t>Set 3.5b pg. 69 Q 1 – 4 </a:t>
            </a:r>
          </a:p>
          <a:p>
            <a:pPr lvl="2">
              <a:spcAft>
                <a:spcPts val="1200"/>
              </a:spcAft>
              <a:defRPr/>
            </a:pPr>
            <a:r>
              <a:rPr lang="en-AU" altLang="en-US" dirty="0"/>
              <a:t>Set 3.5c pg. 73 Q 1 – 4 </a:t>
            </a:r>
          </a:p>
          <a:p>
            <a:pPr lvl="2">
              <a:spcAft>
                <a:spcPts val="1200"/>
              </a:spcAft>
              <a:defRPr/>
            </a:pPr>
            <a:r>
              <a:rPr lang="en-AU" altLang="en-US" dirty="0"/>
              <a:t>Set 3.6 pg. 75 Q 1 – 5 </a:t>
            </a:r>
          </a:p>
          <a:p>
            <a:pPr marL="230188" lvl="2" indent="0">
              <a:spcAft>
                <a:spcPts val="1200"/>
              </a:spcAft>
              <a:buNone/>
              <a:defRPr/>
            </a:pPr>
            <a:r>
              <a:rPr lang="en-AU" b="1" dirty="0"/>
              <a:t>NOTE: Some of these question have been used in this PPT and the note taking </a:t>
            </a:r>
            <a:r>
              <a:rPr lang="en-AU" b="1" dirty="0" smtClean="0"/>
              <a:t>scaffold. These are to be completed over 2 weeks </a:t>
            </a:r>
            <a:endParaRPr lang="en-US" b="1" dirty="0"/>
          </a:p>
          <a:p>
            <a:pPr marL="0" indent="0">
              <a:defRPr/>
            </a:pPr>
            <a:endParaRPr lang="en-US" dirty="0"/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61820CBE-2EE7-2E48-B015-3E40855BD67A}"/>
              </a:ext>
            </a:extLst>
          </p:cNvPr>
          <p:cNvSpPr txBox="1">
            <a:spLocks/>
          </p:cNvSpPr>
          <p:nvPr/>
        </p:nvSpPr>
        <p:spPr bwMode="auto">
          <a:xfrm>
            <a:off x="6934201" y="1600200"/>
            <a:ext cx="35163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numCol="2"/>
          <a:lstStyle>
            <a:lvl1pPr marL="342900" indent="-342900">
              <a:lnSpc>
                <a:spcPts val="2200"/>
              </a:lnSpc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228600" indent="-227013">
              <a:lnSpc>
                <a:spcPts val="2200"/>
              </a:lnSpc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449263" indent="-219075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682625" indent="-231775">
              <a:lnSpc>
                <a:spcPts val="18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915988" indent="-231775">
              <a:lnSpc>
                <a:spcPts val="1600"/>
              </a:lnSpc>
              <a:spcBef>
                <a:spcPct val="50000"/>
              </a:spcBef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373188" indent="-231775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1830388" indent="-231775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2287588" indent="-231775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744788" indent="-231775" eaLnBrk="0" fontAlgn="base" hangingPunct="0">
              <a:lnSpc>
                <a:spcPts val="16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Aft>
                <a:spcPts val="1200"/>
              </a:spcAft>
              <a:buFontTx/>
              <a:buAutoNum type="arabicPeriod" startAt="3"/>
            </a:pPr>
            <a:r>
              <a:rPr lang="en-US" altLang="en-US" dirty="0" err="1">
                <a:solidFill>
                  <a:srgbClr val="000000"/>
                </a:solidFill>
              </a:rPr>
              <a:t>Biozone</a:t>
            </a:r>
            <a:r>
              <a:rPr lang="en-US" altLang="en-US" dirty="0">
                <a:solidFill>
                  <a:srgbClr val="000000"/>
                </a:solidFill>
              </a:rPr>
              <a:t> Activities</a:t>
            </a:r>
          </a:p>
          <a:p>
            <a:pPr lvl="2" eaLnBrk="0" fontAlgn="base" hangingPunct="0">
              <a:spcAft>
                <a:spcPts val="1200"/>
              </a:spcAft>
              <a:buClr>
                <a:srgbClr val="0089C5"/>
              </a:buClr>
            </a:pPr>
            <a:r>
              <a:rPr lang="en-AU" altLang="en-US" dirty="0">
                <a:solidFill>
                  <a:srgbClr val="000000"/>
                </a:solidFill>
              </a:rPr>
              <a:t>120</a:t>
            </a:r>
          </a:p>
          <a:p>
            <a:pPr lvl="2" eaLnBrk="0" fontAlgn="base" hangingPunct="0">
              <a:spcAft>
                <a:spcPts val="1200"/>
              </a:spcAft>
              <a:buClr>
                <a:srgbClr val="0089C5"/>
              </a:buClr>
            </a:pPr>
            <a:r>
              <a:rPr lang="en-AU" altLang="en-US" dirty="0">
                <a:solidFill>
                  <a:srgbClr val="000000"/>
                </a:solidFill>
              </a:rPr>
              <a:t>121</a:t>
            </a:r>
          </a:p>
          <a:p>
            <a:pPr lvl="2" eaLnBrk="0" fontAlgn="base" hangingPunct="0">
              <a:spcAft>
                <a:spcPts val="1200"/>
              </a:spcAft>
              <a:buClr>
                <a:srgbClr val="0089C5"/>
              </a:buClr>
            </a:pPr>
            <a:r>
              <a:rPr lang="en-AU" altLang="en-US" dirty="0">
                <a:solidFill>
                  <a:srgbClr val="000000"/>
                </a:solidFill>
              </a:rPr>
              <a:t>122</a:t>
            </a:r>
          </a:p>
          <a:p>
            <a:pPr lvl="2" eaLnBrk="0" fontAlgn="base" hangingPunct="0">
              <a:spcAft>
                <a:spcPts val="1200"/>
              </a:spcAft>
              <a:buClr>
                <a:srgbClr val="0089C5"/>
              </a:buClr>
            </a:pPr>
            <a:r>
              <a:rPr lang="en-AU" altLang="en-US" dirty="0">
                <a:solidFill>
                  <a:srgbClr val="000000"/>
                </a:solidFill>
              </a:rPr>
              <a:t>123</a:t>
            </a:r>
          </a:p>
          <a:p>
            <a:pPr lvl="2" eaLnBrk="0" fontAlgn="base" hangingPunct="0">
              <a:spcAft>
                <a:spcPts val="1200"/>
              </a:spcAft>
              <a:buClr>
                <a:srgbClr val="0089C5"/>
              </a:buClr>
            </a:pPr>
            <a:r>
              <a:rPr lang="en-AU" altLang="en-US" dirty="0">
                <a:solidFill>
                  <a:srgbClr val="000000"/>
                </a:solidFill>
              </a:rPr>
              <a:t>124</a:t>
            </a:r>
          </a:p>
          <a:p>
            <a:pPr lvl="2" eaLnBrk="0" fontAlgn="base" hangingPunct="0">
              <a:spcAft>
                <a:spcPts val="1200"/>
              </a:spcAft>
              <a:buClr>
                <a:srgbClr val="0089C5"/>
              </a:buClr>
            </a:pPr>
            <a:r>
              <a:rPr lang="en-AU" altLang="en-US" dirty="0">
                <a:solidFill>
                  <a:srgbClr val="000000"/>
                </a:solidFill>
              </a:rPr>
              <a:t>126</a:t>
            </a:r>
          </a:p>
          <a:p>
            <a:pPr lvl="2" eaLnBrk="0" fontAlgn="base" hangingPunct="0">
              <a:spcAft>
                <a:spcPts val="1200"/>
              </a:spcAft>
              <a:buClr>
                <a:srgbClr val="0089C5"/>
              </a:buClr>
            </a:pPr>
            <a:r>
              <a:rPr lang="en-AU" altLang="en-US" dirty="0">
                <a:solidFill>
                  <a:srgbClr val="000000"/>
                </a:solidFill>
              </a:rPr>
              <a:t>127</a:t>
            </a:r>
          </a:p>
          <a:p>
            <a:pPr lvl="2" eaLnBrk="0" fontAlgn="base" hangingPunct="0">
              <a:spcAft>
                <a:spcPts val="1200"/>
              </a:spcAft>
              <a:buClr>
                <a:srgbClr val="0089C5"/>
              </a:buClr>
            </a:pPr>
            <a:r>
              <a:rPr lang="en-AU" altLang="en-US" dirty="0">
                <a:solidFill>
                  <a:srgbClr val="000000"/>
                </a:solidFill>
              </a:rPr>
              <a:t>128</a:t>
            </a:r>
          </a:p>
          <a:p>
            <a:pPr lvl="2" eaLnBrk="0" fontAlgn="base" hangingPunct="0">
              <a:spcAft>
                <a:spcPts val="1200"/>
              </a:spcAft>
              <a:buClr>
                <a:srgbClr val="0089C5"/>
              </a:buClr>
            </a:pPr>
            <a:r>
              <a:rPr lang="en-AU" altLang="en-US" dirty="0">
                <a:solidFill>
                  <a:srgbClr val="000000"/>
                </a:solidFill>
              </a:rPr>
              <a:t>129</a:t>
            </a:r>
          </a:p>
          <a:p>
            <a:pPr lvl="2" eaLnBrk="0" fontAlgn="base" hangingPunct="0">
              <a:spcAft>
                <a:spcPts val="1200"/>
              </a:spcAft>
              <a:buClr>
                <a:srgbClr val="0089C5"/>
              </a:buClr>
            </a:pPr>
            <a:r>
              <a:rPr lang="en-AU" altLang="en-US" dirty="0">
                <a:solidFill>
                  <a:srgbClr val="000000"/>
                </a:solidFill>
              </a:rPr>
              <a:t>130</a:t>
            </a:r>
            <a:endParaRPr lang="en-AU" altLang="en-US" dirty="0">
              <a:solidFill>
                <a:srgbClr val="000000"/>
              </a:solidFill>
            </a:endParaRPr>
          </a:p>
          <a:p>
            <a:pPr lvl="2" eaLnBrk="0" fontAlgn="base" hangingPunct="0">
              <a:spcAft>
                <a:spcPts val="1200"/>
              </a:spcAft>
              <a:buClr>
                <a:srgbClr val="0089C5"/>
              </a:buClr>
            </a:pPr>
            <a:r>
              <a:rPr lang="en-AU" altLang="en-US" dirty="0">
                <a:solidFill>
                  <a:srgbClr val="000000"/>
                </a:solidFill>
              </a:rPr>
              <a:t>195</a:t>
            </a:r>
          </a:p>
          <a:p>
            <a:pPr lvl="2" eaLnBrk="0" fontAlgn="base" hangingPunct="0">
              <a:spcAft>
                <a:spcPts val="1200"/>
              </a:spcAft>
              <a:buClr>
                <a:srgbClr val="0089C5"/>
              </a:buClr>
            </a:pP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736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2">
            <a:extLst>
              <a:ext uri="{FF2B5EF4-FFF2-40B4-BE49-F238E27FC236}">
                <a16:creationId xmlns:a16="http://schemas.microsoft.com/office/drawing/2014/main" id="{7D3D2819-CFAB-AE48-9A09-486160698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7225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6E6E70-9E1D-8042-BB54-5EED6D3F6E7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676400" y="152400"/>
            <a:ext cx="45720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DNA structure &amp; function</a:t>
            </a:r>
          </a:p>
        </p:txBody>
      </p:sp>
      <p:pic>
        <p:nvPicPr>
          <p:cNvPr id="49155" name="Diagram 1">
            <a:extLst>
              <a:ext uri="{FF2B5EF4-FFF2-40B4-BE49-F238E27FC236}">
                <a16:creationId xmlns:a16="http://schemas.microsoft.com/office/drawing/2014/main" id="{90FA4F8F-158B-794A-BB44-5EC23CFCC90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828800"/>
            <a:ext cx="90678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Box 1">
            <a:extLst>
              <a:ext uri="{FF2B5EF4-FFF2-40B4-BE49-F238E27FC236}">
                <a16:creationId xmlns:a16="http://schemas.microsoft.com/office/drawing/2014/main" id="{C3E0DEA7-DA36-CF44-8D0F-33457472C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1295401"/>
            <a:ext cx="1981200" cy="1477963"/>
          </a:xfrm>
          <a:prstGeom prst="rect">
            <a:avLst/>
          </a:prstGeom>
          <a:solidFill>
            <a:srgbClr val="92D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Because it can be replicated it can be passed from parent cell to daughter cell</a:t>
            </a:r>
          </a:p>
        </p:txBody>
      </p:sp>
      <p:sp>
        <p:nvSpPr>
          <p:cNvPr id="49158" name="TextBox 10">
            <a:extLst>
              <a:ext uri="{FF2B5EF4-FFF2-40B4-BE49-F238E27FC236}">
                <a16:creationId xmlns:a16="http://schemas.microsoft.com/office/drawing/2014/main" id="{67909473-FFF1-1B43-B68C-31799DD0E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5629276"/>
            <a:ext cx="1981200" cy="923925"/>
          </a:xfrm>
          <a:prstGeom prst="rect">
            <a:avLst/>
          </a:prstGeom>
          <a:solidFill>
            <a:srgbClr val="92D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These genes code for proteins or RNA</a:t>
            </a:r>
          </a:p>
        </p:txBody>
      </p:sp>
      <p:cxnSp>
        <p:nvCxnSpPr>
          <p:cNvPr id="49159" name="Straight Arrow Connector 9">
            <a:extLst>
              <a:ext uri="{FF2B5EF4-FFF2-40B4-BE49-F238E27FC236}">
                <a16:creationId xmlns:a16="http://schemas.microsoft.com/office/drawing/2014/main" id="{BD446C0E-AB5F-EB41-B8A1-707899C995CD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8686800" y="5029200"/>
            <a:ext cx="228600" cy="6096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60" name="Straight Arrow Connector 12">
            <a:extLst>
              <a:ext uri="{FF2B5EF4-FFF2-40B4-BE49-F238E27FC236}">
                <a16:creationId xmlns:a16="http://schemas.microsoft.com/office/drawing/2014/main" id="{2F7F7F16-5407-404E-9AB9-44F6998EECE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391400" y="1905000"/>
            <a:ext cx="838200" cy="4572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61" name="TextBox 13">
            <a:extLst>
              <a:ext uri="{FF2B5EF4-FFF2-40B4-BE49-F238E27FC236}">
                <a16:creationId xmlns:a16="http://schemas.microsoft.com/office/drawing/2014/main" id="{D93730A6-C57D-D745-BB4A-1FD89AFAF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5303838"/>
            <a:ext cx="2552700" cy="1477962"/>
          </a:xfrm>
          <a:prstGeom prst="rect">
            <a:avLst/>
          </a:prstGeom>
          <a:solidFill>
            <a:srgbClr val="92D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Weak hydrogen bonds mean they can be easily broken the 2 strands of DNA separated</a:t>
            </a:r>
          </a:p>
        </p:txBody>
      </p:sp>
      <p:cxnSp>
        <p:nvCxnSpPr>
          <p:cNvPr id="49162" name="Straight Arrow Connector 15">
            <a:extLst>
              <a:ext uri="{FF2B5EF4-FFF2-40B4-BE49-F238E27FC236}">
                <a16:creationId xmlns:a16="http://schemas.microsoft.com/office/drawing/2014/main" id="{13B5916B-1324-C749-8C7D-886F951DCB50}"/>
              </a:ext>
            </a:extLst>
          </p:cNvPr>
          <p:cNvCxnSpPr>
            <a:cxnSpLocks/>
          </p:cNvCxnSpPr>
          <p:nvPr/>
        </p:nvCxnSpPr>
        <p:spPr bwMode="auto">
          <a:xfrm flipV="1">
            <a:off x="4191000" y="5653088"/>
            <a:ext cx="609600" cy="61912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63" name="TextBox 19">
            <a:extLst>
              <a:ext uri="{FF2B5EF4-FFF2-40B4-BE49-F238E27FC236}">
                <a16:creationId xmlns:a16="http://schemas.microsoft.com/office/drawing/2014/main" id="{159E3AE4-185E-3A42-9C08-EAE3F75F2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25" y="1893889"/>
            <a:ext cx="1657350" cy="923925"/>
          </a:xfrm>
          <a:prstGeom prst="rect">
            <a:avLst/>
          </a:prstGeom>
          <a:solidFill>
            <a:srgbClr val="92D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All living things contain DNA</a:t>
            </a:r>
          </a:p>
        </p:txBody>
      </p:sp>
      <p:cxnSp>
        <p:nvCxnSpPr>
          <p:cNvPr id="49164" name="Straight Arrow Connector 18">
            <a:extLst>
              <a:ext uri="{FF2B5EF4-FFF2-40B4-BE49-F238E27FC236}">
                <a16:creationId xmlns:a16="http://schemas.microsoft.com/office/drawing/2014/main" id="{5F9B25FA-024A-BD4A-A6CC-5CAC8C42F3B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81401" y="2819400"/>
            <a:ext cx="66675" cy="5476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itle 2">
            <a:extLst>
              <a:ext uri="{FF2B5EF4-FFF2-40B4-BE49-F238E27FC236}">
                <a16:creationId xmlns:a16="http://schemas.microsoft.com/office/drawing/2014/main" id="{CFD22155-298E-F246-9AB6-42AA9A3D8CF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676401" y="914400"/>
            <a:ext cx="8582025" cy="685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kern="0" dirty="0">
                <a:solidFill>
                  <a:srgbClr val="013658"/>
                </a:solidFill>
                <a:latin typeface="Arial"/>
              </a:rPr>
              <a:t>REVISION – DNA function is linked to its structure</a:t>
            </a:r>
          </a:p>
        </p:txBody>
      </p:sp>
    </p:spTree>
    <p:extLst>
      <p:ext uri="{BB962C8B-B14F-4D97-AF65-F5344CB8AC3E}">
        <p14:creationId xmlns:p14="http://schemas.microsoft.com/office/powerpoint/2010/main" val="1008287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1">
            <a:extLst>
              <a:ext uri="{FF2B5EF4-FFF2-40B4-BE49-F238E27FC236}">
                <a16:creationId xmlns:a16="http://schemas.microsoft.com/office/drawing/2014/main" id="{962CA29B-5F9A-D840-BCEC-389F0BB4F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590675"/>
            <a:ext cx="7848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altLang="en-US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6" name="TextBox 1">
            <a:extLst>
              <a:ext uri="{FF2B5EF4-FFF2-40B4-BE49-F238E27FC236}">
                <a16:creationId xmlns:a16="http://schemas.microsoft.com/office/drawing/2014/main" id="{E26E1D6B-B591-3142-A155-89FAEAE7E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628776"/>
            <a:ext cx="78486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en-AU" altLang="en-US" dirty="0">
                <a:solidFill>
                  <a:srgbClr val="000000"/>
                </a:solidFill>
              </a:rPr>
              <a:t>The purpose of </a:t>
            </a:r>
            <a:r>
              <a:rPr lang="en-AU" altLang="en-US" b="1" dirty="0">
                <a:solidFill>
                  <a:srgbClr val="000000"/>
                </a:solidFill>
              </a:rPr>
              <a:t>DNA replication </a:t>
            </a:r>
            <a:r>
              <a:rPr lang="en-AU" altLang="en-US" dirty="0">
                <a:solidFill>
                  <a:srgbClr val="000000"/>
                </a:solidFill>
              </a:rPr>
              <a:t>is to duplicate the code it carries. The code can then be passed to daughter cells. 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5FBB49-7766-4F45-9AC7-F0ED87E0664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676400" y="152400"/>
            <a:ext cx="45720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DNA replication</a:t>
            </a:r>
          </a:p>
        </p:txBody>
      </p:sp>
      <p:sp>
        <p:nvSpPr>
          <p:cNvPr id="8199" name="TextBox 1">
            <a:extLst>
              <a:ext uri="{FF2B5EF4-FFF2-40B4-BE49-F238E27FC236}">
                <a16:creationId xmlns:a16="http://schemas.microsoft.com/office/drawing/2014/main" id="{DAB18C09-3ADC-1648-B826-DC0B9C2B0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452886"/>
            <a:ext cx="3505200" cy="430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en-AU" altLang="en-US" dirty="0">
                <a:solidFill>
                  <a:srgbClr val="000000"/>
                </a:solidFill>
              </a:rPr>
              <a:t>In eukaryotic cells, the chromosomes gain a sister chromatid and become double stranded. </a:t>
            </a:r>
          </a:p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endParaRPr lang="en-AU" altLang="en-US" dirty="0">
              <a:solidFill>
                <a:srgbClr val="000000"/>
              </a:solidFill>
            </a:endParaRPr>
          </a:p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en-AU" altLang="en-US" dirty="0">
                <a:solidFill>
                  <a:srgbClr val="000000"/>
                </a:solidFill>
              </a:rPr>
              <a:t>DNA replication occurs in the preparation for all cell division, whether mitosis or meiosis</a:t>
            </a:r>
          </a:p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endParaRPr lang="en-AU" altLang="en-US" dirty="0">
              <a:solidFill>
                <a:srgbClr val="000000"/>
              </a:solidFill>
            </a:endParaRPr>
          </a:p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en-AU" dirty="0">
                <a:solidFill>
                  <a:srgbClr val="000000"/>
                </a:solidFill>
              </a:rPr>
              <a:t>Process ensures that each daughter cell or gamete receives a complete set of genes from the original cell and has the correct number of chromosomes</a:t>
            </a:r>
          </a:p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endParaRPr lang="en-AU" altLang="en-US" dirty="0">
              <a:solidFill>
                <a:srgbClr val="0000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3EA748D-25FA-7B4C-8C45-6563A9579E2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049966" y="1239876"/>
            <a:ext cx="8229600" cy="685800"/>
          </a:xfrm>
        </p:spPr>
        <p:txBody>
          <a:bodyPr/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AU" sz="24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1: </a:t>
            </a:r>
            <a:r>
              <a:rPr lang="en-AU" b="1" dirty="0"/>
              <a:t>Describe the purpose of DNA replication</a:t>
            </a:r>
            <a:r>
              <a:rPr lang="en-AU" dirty="0"/>
              <a:t/>
            </a:r>
            <a:br>
              <a:rPr lang="en-AU" dirty="0"/>
            </a:br>
            <a:r>
              <a:rPr lang="en-A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b="1" dirty="0"/>
          </a:p>
        </p:txBody>
      </p:sp>
      <p:pic>
        <p:nvPicPr>
          <p:cNvPr id="1026" name="Picture 2" descr="Sister Chromatids | BioNinja">
            <a:extLst>
              <a:ext uri="{FF2B5EF4-FFF2-40B4-BE49-F238E27FC236}">
                <a16:creationId xmlns:a16="http://schemas.microsoft.com/office/drawing/2014/main" id="{B179A4D8-8E38-7F44-823C-A1AD05A5E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494" y="2301798"/>
            <a:ext cx="481263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1F8518-4FDD-724A-9073-059CA817C822}"/>
              </a:ext>
            </a:extLst>
          </p:cNvPr>
          <p:cNvSpPr txBox="1"/>
          <p:nvPr/>
        </p:nvSpPr>
        <p:spPr>
          <a:xfrm>
            <a:off x="5638800" y="4495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Before Replication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146B89-9D85-2440-BC94-055C38D417EF}"/>
              </a:ext>
            </a:extLst>
          </p:cNvPr>
          <p:cNvSpPr txBox="1"/>
          <p:nvPr/>
        </p:nvSpPr>
        <p:spPr>
          <a:xfrm>
            <a:off x="8458200" y="5110564"/>
            <a:ext cx="213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After Replication</a:t>
            </a:r>
          </a:p>
        </p:txBody>
      </p:sp>
    </p:spTree>
    <p:extLst>
      <p:ext uri="{BB962C8B-B14F-4D97-AF65-F5344CB8AC3E}">
        <p14:creationId xmlns:p14="http://schemas.microsoft.com/office/powerpoint/2010/main" val="3124972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40437454-87D1-0848-A57C-9FD575BE9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6" r="8717"/>
          <a:stretch>
            <a:fillRect/>
          </a:stretch>
        </p:blipFill>
        <p:spPr bwMode="auto">
          <a:xfrm>
            <a:off x="3505201" y="2438401"/>
            <a:ext cx="4727349" cy="406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D9D21A4F-B5DF-6743-8AD1-2F2C1DB08C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81200" y="1676401"/>
            <a:ext cx="8229600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indent="0">
              <a:spcAft>
                <a:spcPts val="600"/>
              </a:spcAft>
            </a:pPr>
            <a:r>
              <a:rPr lang="en-AU" altLang="en-US" dirty="0"/>
              <a:t>DNA replication occurs during interphase of the cell cycle in preparation for mitosis or meiosis.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852A5E8-320B-D243-92B3-77EB617EDBF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209800" y="1225620"/>
            <a:ext cx="8229600" cy="685800"/>
          </a:xfrm>
        </p:spPr>
        <p:txBody>
          <a:bodyPr/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AU" sz="2400" b="1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2: </a:t>
            </a:r>
            <a:r>
              <a:rPr lang="en-AU" b="1" dirty="0"/>
              <a:t>When does DNA replication occur?</a:t>
            </a:r>
            <a:r>
              <a:rPr lang="en-AU" dirty="0"/>
              <a:t/>
            </a:r>
            <a:br>
              <a:rPr lang="en-AU" dirty="0"/>
            </a:br>
            <a:r>
              <a:rPr lang="en-A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b="1" dirty="0"/>
          </a:p>
        </p:txBody>
      </p:sp>
    </p:spTree>
    <p:extLst>
      <p:ext uri="{BB962C8B-B14F-4D97-AF65-F5344CB8AC3E}">
        <p14:creationId xmlns:p14="http://schemas.microsoft.com/office/powerpoint/2010/main" val="808950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F105552-8E5A-3B4D-BD7A-9563ECDE0B8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646556" y="2819400"/>
          <a:ext cx="27432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43349979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Enzyme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074239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r>
                        <a:rPr lang="en-US" dirty="0"/>
                        <a:t>DNA Helicase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504242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r>
                        <a:rPr lang="en-US" dirty="0"/>
                        <a:t>RNA Primase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665586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r>
                        <a:rPr lang="en-US" dirty="0"/>
                        <a:t>DNA polymerase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356596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r>
                        <a:rPr lang="en-US" dirty="0"/>
                        <a:t>DNA ligase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8422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6D674BD-4941-8F4C-B574-0D15CA65007F}"/>
              </a:ext>
            </a:extLst>
          </p:cNvPr>
          <p:cNvSpPr txBox="1"/>
          <p:nvPr/>
        </p:nvSpPr>
        <p:spPr>
          <a:xfrm>
            <a:off x="2209800" y="1699688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DNA replication is controlled by several different </a:t>
            </a:r>
            <a:r>
              <a:rPr lang="en-AU" sz="2000" dirty="0">
                <a:solidFill>
                  <a:srgbClr val="FF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enzymes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000" dirty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000" dirty="0" err="1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Yr</a:t>
            </a:r>
            <a:r>
              <a:rPr lang="en-AU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11 Recap – What is an enzyme?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8DD075-35AA-FE4A-B0BD-258B5E372CC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81200" y="1219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AU" sz="2400" b="1" kern="0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3: </a:t>
            </a:r>
            <a:r>
              <a:rPr lang="en-AU" b="1" kern="0" dirty="0">
                <a:solidFill>
                  <a:srgbClr val="013658"/>
                </a:solidFill>
                <a:latin typeface="Arial"/>
              </a:rPr>
              <a:t>What enzymes are involved in DNA replication?</a:t>
            </a:r>
            <a:r>
              <a:rPr lang="en-AU" kern="0" dirty="0">
                <a:solidFill>
                  <a:srgbClr val="013658"/>
                </a:solidFill>
                <a:latin typeface="Arial"/>
              </a:rPr>
              <a:t/>
            </a:r>
            <a:br>
              <a:rPr lang="en-AU" kern="0" dirty="0">
                <a:solidFill>
                  <a:srgbClr val="013658"/>
                </a:solidFill>
                <a:latin typeface="Arial"/>
              </a:rPr>
            </a:br>
            <a: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b="1" kern="0" dirty="0">
              <a:solidFill>
                <a:srgbClr val="01365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9023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8DD075-35AA-FE4A-B0BD-258B5E372CC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81200" y="14478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AU" sz="2400" b="1" kern="0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3: </a:t>
            </a:r>
            <a:r>
              <a:rPr lang="en-AU" b="1" kern="0" dirty="0">
                <a:solidFill>
                  <a:srgbClr val="013658"/>
                </a:solidFill>
                <a:latin typeface="Arial"/>
              </a:rPr>
              <a:t>Use a labelled diagram to describe the process of DNA replication </a:t>
            </a:r>
            <a:r>
              <a:rPr lang="en-AU" kern="0" dirty="0">
                <a:solidFill>
                  <a:srgbClr val="013658"/>
                </a:solidFill>
                <a:latin typeface="Arial"/>
              </a:rPr>
              <a:t/>
            </a:r>
            <a:br>
              <a:rPr lang="en-AU" kern="0" dirty="0">
                <a:solidFill>
                  <a:srgbClr val="013658"/>
                </a:solidFill>
                <a:latin typeface="Arial"/>
              </a:rPr>
            </a:br>
            <a: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b="1" kern="0" dirty="0">
              <a:solidFill>
                <a:srgbClr val="01365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779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1">
            <a:extLst>
              <a:ext uri="{FF2B5EF4-FFF2-40B4-BE49-F238E27FC236}">
                <a16:creationId xmlns:a16="http://schemas.microsoft.com/office/drawing/2014/main" id="{1148A675-5BA1-9F4B-99AE-E222802DD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239" y="1752601"/>
            <a:ext cx="35401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AU" altLang="en-US" sz="2000" b="1" dirty="0">
                <a:solidFill>
                  <a:srgbClr val="013658"/>
                </a:solidFill>
              </a:rPr>
              <a:t>Step 1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endParaRPr lang="en-AU" altLang="en-US" sz="2000" b="1" dirty="0">
              <a:solidFill>
                <a:srgbClr val="013658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altLang="en-US" sz="2000" dirty="0">
                <a:solidFill>
                  <a:srgbClr val="FF0000"/>
                </a:solidFill>
              </a:rPr>
              <a:t>DNA helicase </a:t>
            </a:r>
            <a:r>
              <a:rPr lang="en-AU" altLang="en-US" sz="2000" dirty="0">
                <a:solidFill>
                  <a:srgbClr val="000000"/>
                </a:solidFill>
              </a:rPr>
              <a:t>(enzyme) unwinds and separates the double strand by breaking the weak hydrogen bonds.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altLang="en-US" sz="2000" dirty="0">
                <a:solidFill>
                  <a:srgbClr val="000000"/>
                </a:solidFill>
              </a:rPr>
              <a:t>This exposes the nucleotides of each half of the parent molecule so they can be used as a template.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altLang="en-US" sz="2000" dirty="0">
                <a:solidFill>
                  <a:srgbClr val="000000"/>
                </a:solidFill>
              </a:rPr>
              <a:t>This separation occurs along a small section at a time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18ED5B-34C5-B34C-91A7-B2B875DB044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676400" y="152400"/>
            <a:ext cx="45720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DNA replication − process</a:t>
            </a:r>
          </a:p>
        </p:txBody>
      </p:sp>
      <p:pic>
        <p:nvPicPr>
          <p:cNvPr id="9221" name="Picture 2">
            <a:extLst>
              <a:ext uri="{FF2B5EF4-FFF2-40B4-BE49-F238E27FC236}">
                <a16:creationId xmlns:a16="http://schemas.microsoft.com/office/drawing/2014/main" id="{FC390338-B090-284D-BFF5-1C76705FD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828888"/>
            <a:ext cx="302418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21D3FFC-7FD2-DC44-AE02-F02CB5C7156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81200" y="1234794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accent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AU" sz="2400" b="1" kern="0" dirty="0">
                <a:ln w="10160" cap="flat" cmpd="sng" algn="ctr">
                  <a:solidFill>
                    <a:srgbClr val="5B9BD5"/>
                  </a:solidFill>
                  <a:prstDash val="solid"/>
                  <a:round/>
                </a:ln>
                <a:noFill/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Topic Question 3: </a:t>
            </a:r>
            <a:r>
              <a:rPr lang="en-AU" b="1" kern="0" dirty="0">
                <a:solidFill>
                  <a:srgbClr val="013658"/>
                </a:solidFill>
                <a:latin typeface="Arial"/>
              </a:rPr>
              <a:t>Describe the process of DNA replication</a:t>
            </a:r>
            <a: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AU" sz="1400" kern="0" dirty="0">
                <a:solidFill>
                  <a:srgbClr val="01365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altLang="en-US" b="1" kern="0" dirty="0">
              <a:solidFill>
                <a:srgbClr val="01365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678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">
      <a:dk1>
        <a:srgbClr val="000000"/>
      </a:dk1>
      <a:lt1>
        <a:srgbClr val="FFFFFF"/>
      </a:lt1>
      <a:dk2>
        <a:srgbClr val="B2DCEE"/>
      </a:dk2>
      <a:lt2>
        <a:srgbClr val="80C4E2"/>
      </a:lt2>
      <a:accent1>
        <a:srgbClr val="013658"/>
      </a:accent1>
      <a:accent2>
        <a:srgbClr val="0C5C92"/>
      </a:accent2>
      <a:accent3>
        <a:srgbClr val="FFFFFF"/>
      </a:accent3>
      <a:accent4>
        <a:srgbClr val="000000"/>
      </a:accent4>
      <a:accent5>
        <a:srgbClr val="AAAEB4"/>
      </a:accent5>
      <a:accent6>
        <a:srgbClr val="0A5384"/>
      </a:accent6>
      <a:hlink>
        <a:srgbClr val="0089C5"/>
      </a:hlink>
      <a:folHlink>
        <a:srgbClr val="4CACD6"/>
      </a:folHlink>
    </a:clrScheme>
    <a:fontScheme name="CL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_PowerPoin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_PowerPoin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_PowerPoin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_PowerPoin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_PowerPoin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PowerPoin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PowerPoin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PowerPoin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PowerPoin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PowerPoin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PowerPoin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1166</Words>
  <Application>Microsoft Office PowerPoint</Application>
  <PresentationFormat>Widescreen</PresentationFormat>
  <Paragraphs>162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ＭＳ Ｐゴシック</vt:lpstr>
      <vt:lpstr>ＭＳ Ｐゴシック</vt:lpstr>
      <vt:lpstr>Arial</vt:lpstr>
      <vt:lpstr>Calibri</vt:lpstr>
      <vt:lpstr>Lucida Console</vt:lpstr>
      <vt:lpstr>Times New Roman</vt:lpstr>
      <vt:lpstr>Wingdings</vt:lpstr>
      <vt:lpstr>Theme1</vt:lpstr>
      <vt:lpstr>DNA Replication</vt:lpstr>
      <vt:lpstr>PowerPoint Presentation</vt:lpstr>
      <vt:lpstr>What you need to complete</vt:lpstr>
      <vt:lpstr>PowerPoint Presentation</vt:lpstr>
      <vt:lpstr>Topic Question 1: Describe the purpose of DNA replication   </vt:lpstr>
      <vt:lpstr>Topic Question 2: When does DNA replication occur?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Replication</dc:title>
  <dc:creator>RAYNER Elizabeth [Rossmoyne Senior High School]</dc:creator>
  <cp:lastModifiedBy>Elizabeth RAYNER</cp:lastModifiedBy>
  <cp:revision>1</cp:revision>
  <dcterms:created xsi:type="dcterms:W3CDTF">2022-02-16T07:00:02Z</dcterms:created>
  <dcterms:modified xsi:type="dcterms:W3CDTF">2022-02-16T07:00:41Z</dcterms:modified>
</cp:coreProperties>
</file>